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</p:sldIdLst>
  <p:sldSz cx="2191385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essuno stile, griglia tabel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681"/>
  </p:normalViewPr>
  <p:slideViewPr>
    <p:cSldViewPr snapToGrid="0" snapToObjects="1">
      <p:cViewPr>
        <p:scale>
          <a:sx n="60" d="100"/>
          <a:sy n="60" d="100"/>
        </p:scale>
        <p:origin x="-1032" y="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39231" y="1122363"/>
            <a:ext cx="16435388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39231" y="3602038"/>
            <a:ext cx="16435388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043C1-A2B8-CB47-B6B0-5262C1F5C1E8}" type="datetimeFigureOut">
              <a:rPr lang="it-IT" smtClean="0"/>
              <a:t>11/03/17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81834-0CFD-314F-AF07-06D41DD88803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4752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043C1-A2B8-CB47-B6B0-5262C1F5C1E8}" type="datetimeFigureOut">
              <a:rPr lang="it-IT" smtClean="0"/>
              <a:t>11/03/17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81834-0CFD-314F-AF07-06D41DD88803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75704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682099" y="365125"/>
            <a:ext cx="4725174" cy="5811838"/>
          </a:xfrm>
        </p:spPr>
        <p:txBody>
          <a:bodyPr vert="eaVert"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06577" y="365125"/>
            <a:ext cx="13901599" cy="5811838"/>
          </a:xfrm>
        </p:spPr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043C1-A2B8-CB47-B6B0-5262C1F5C1E8}" type="datetimeFigureOut">
              <a:rPr lang="it-IT" smtClean="0"/>
              <a:t>11/03/17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81834-0CFD-314F-AF07-06D41DD88803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2127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043C1-A2B8-CB47-B6B0-5262C1F5C1E8}" type="datetimeFigureOut">
              <a:rPr lang="it-IT" smtClean="0"/>
              <a:t>11/03/17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81834-0CFD-314F-AF07-06D41DD88803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832389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95164" y="1709739"/>
            <a:ext cx="18900696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95164" y="4589464"/>
            <a:ext cx="18900696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043C1-A2B8-CB47-B6B0-5262C1F5C1E8}" type="datetimeFigureOut">
              <a:rPr lang="it-IT" smtClean="0"/>
              <a:t>11/03/17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81834-0CFD-314F-AF07-06D41DD88803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156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6577" y="1825625"/>
            <a:ext cx="9313386" cy="4351338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93887" y="1825625"/>
            <a:ext cx="9313386" cy="4351338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043C1-A2B8-CB47-B6B0-5262C1F5C1E8}" type="datetimeFigureOut">
              <a:rPr lang="it-IT" smtClean="0"/>
              <a:t>11/03/17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81834-0CFD-314F-AF07-06D41DD88803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862829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9431" y="365126"/>
            <a:ext cx="18900696" cy="1325563"/>
          </a:xfrm>
        </p:spPr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9432" y="1681163"/>
            <a:ext cx="927058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09432" y="2505075"/>
            <a:ext cx="9270585" cy="3684588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1093886" y="1681163"/>
            <a:ext cx="931624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1093886" y="2505075"/>
            <a:ext cx="9316241" cy="3684588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043C1-A2B8-CB47-B6B0-5262C1F5C1E8}" type="datetimeFigureOut">
              <a:rPr lang="it-IT" smtClean="0"/>
              <a:t>11/03/17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81834-0CFD-314F-AF07-06D41DD88803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4905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043C1-A2B8-CB47-B6B0-5262C1F5C1E8}" type="datetimeFigureOut">
              <a:rPr lang="it-IT" smtClean="0"/>
              <a:t>11/03/17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81834-0CFD-314F-AF07-06D41DD88803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579783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043C1-A2B8-CB47-B6B0-5262C1F5C1E8}" type="datetimeFigureOut">
              <a:rPr lang="it-IT" smtClean="0"/>
              <a:t>11/03/17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81834-0CFD-314F-AF07-06D41DD88803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7563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9433" y="457200"/>
            <a:ext cx="706778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316240" y="987426"/>
            <a:ext cx="11093887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09433" y="2057400"/>
            <a:ext cx="706778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043C1-A2B8-CB47-B6B0-5262C1F5C1E8}" type="datetimeFigureOut">
              <a:rPr lang="it-IT" smtClean="0"/>
              <a:t>11/03/17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81834-0CFD-314F-AF07-06D41DD88803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87199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9433" y="457200"/>
            <a:ext cx="7067786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316240" y="987426"/>
            <a:ext cx="11093887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09433" y="2057400"/>
            <a:ext cx="7067786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5043C1-A2B8-CB47-B6B0-5262C1F5C1E8}" type="datetimeFigureOut">
              <a:rPr lang="it-IT" smtClean="0"/>
              <a:t>11/03/17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281834-0CFD-314F-AF07-06D41DD88803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750895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06577" y="365126"/>
            <a:ext cx="18900696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06577" y="1825625"/>
            <a:ext cx="1890069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06577" y="6356351"/>
            <a:ext cx="49306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5043C1-A2B8-CB47-B6B0-5262C1F5C1E8}" type="datetimeFigureOut">
              <a:rPr lang="it-IT" smtClean="0"/>
              <a:t>11/03/17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258963" y="6356351"/>
            <a:ext cx="739592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476657" y="6356351"/>
            <a:ext cx="493061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281834-0CFD-314F-AF07-06D41DD88803}" type="slidenum">
              <a:rPr lang="it-IT" smtClean="0"/>
              <a:t>‹n.›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9626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0.png"/><Relationship Id="rId12" Type="http://schemas.openxmlformats.org/officeDocument/2006/relationships/image" Target="../media/image11.png"/><Relationship Id="rId13" Type="http://schemas.openxmlformats.org/officeDocument/2006/relationships/image" Target="../media/image12.png"/><Relationship Id="rId14" Type="http://schemas.openxmlformats.org/officeDocument/2006/relationships/image" Target="../media/image13.png"/><Relationship Id="rId15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015" y="2879594"/>
            <a:ext cx="2062735" cy="1258268"/>
          </a:xfrm>
          <a:prstGeom prst="rect">
            <a:avLst/>
          </a:prstGeom>
        </p:spPr>
      </p:pic>
      <p:pic>
        <p:nvPicPr>
          <p:cNvPr id="16" name="Immagine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9535" y="2399556"/>
            <a:ext cx="1676403" cy="314326"/>
          </a:xfrm>
          <a:prstGeom prst="rect">
            <a:avLst/>
          </a:prstGeom>
        </p:spPr>
      </p:pic>
      <p:pic>
        <p:nvPicPr>
          <p:cNvPr id="17" name="Immagine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9535" y="2759157"/>
            <a:ext cx="1676403" cy="419101"/>
          </a:xfrm>
          <a:prstGeom prst="rect">
            <a:avLst/>
          </a:prstGeom>
        </p:spPr>
      </p:pic>
      <p:pic>
        <p:nvPicPr>
          <p:cNvPr id="18" name="Immagine 1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9535" y="3223532"/>
            <a:ext cx="1676403" cy="419101"/>
          </a:xfrm>
          <a:prstGeom prst="rect">
            <a:avLst/>
          </a:prstGeom>
        </p:spPr>
      </p:pic>
      <p:pic>
        <p:nvPicPr>
          <p:cNvPr id="20" name="Immagine 1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1585" y="4119134"/>
            <a:ext cx="398176" cy="971550"/>
          </a:xfrm>
          <a:prstGeom prst="rect">
            <a:avLst/>
          </a:prstGeom>
        </p:spPr>
      </p:pic>
      <p:pic>
        <p:nvPicPr>
          <p:cNvPr id="21" name="Immagine 20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4158" y="4116601"/>
            <a:ext cx="393638" cy="960477"/>
          </a:xfrm>
          <a:prstGeom prst="rect">
            <a:avLst/>
          </a:prstGeom>
        </p:spPr>
      </p:pic>
      <p:pic>
        <p:nvPicPr>
          <p:cNvPr id="22" name="Immagine 2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6770" y="4116600"/>
            <a:ext cx="393638" cy="960477"/>
          </a:xfrm>
          <a:prstGeom prst="rect">
            <a:avLst/>
          </a:prstGeom>
        </p:spPr>
      </p:pic>
      <p:pic>
        <p:nvPicPr>
          <p:cNvPr id="23" name="Immagine 2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4895" y="4116599"/>
            <a:ext cx="393638" cy="960477"/>
          </a:xfrm>
          <a:prstGeom prst="rect">
            <a:avLst/>
          </a:prstGeom>
        </p:spPr>
      </p:pic>
      <p:pic>
        <p:nvPicPr>
          <p:cNvPr id="24" name="Immagine 23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7508" y="4116599"/>
            <a:ext cx="393638" cy="960477"/>
          </a:xfrm>
          <a:prstGeom prst="rect">
            <a:avLst/>
          </a:prstGeom>
        </p:spPr>
      </p:pic>
      <p:sp>
        <p:nvSpPr>
          <p:cNvPr id="25" name="Rettangolo arrotondato 24"/>
          <p:cNvSpPr/>
          <p:nvPr/>
        </p:nvSpPr>
        <p:spPr>
          <a:xfrm>
            <a:off x="3754864" y="1381100"/>
            <a:ext cx="2431624" cy="4279392"/>
          </a:xfrm>
          <a:prstGeom prst="roundRect">
            <a:avLst>
              <a:gd name="adj" fmla="val 1456"/>
            </a:avLst>
          </a:prstGeom>
          <a:noFill/>
          <a:ln w="15875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sp>
        <p:nvSpPr>
          <p:cNvPr id="26" name="CasellaDiTesto 25"/>
          <p:cNvSpPr txBox="1"/>
          <p:nvPr/>
        </p:nvSpPr>
        <p:spPr>
          <a:xfrm>
            <a:off x="4179535" y="1473960"/>
            <a:ext cx="16764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>
                <a:latin typeface="Times New Roman" charset="0"/>
                <a:ea typeface="Times New Roman" charset="0"/>
                <a:cs typeface="Times New Roman" charset="0"/>
              </a:rPr>
              <a:t>Image </a:t>
            </a:r>
            <a:r>
              <a:rPr lang="it-IT" b="1" dirty="0" err="1">
                <a:latin typeface="Times New Roman" charset="0"/>
                <a:ea typeface="Times New Roman" charset="0"/>
                <a:cs typeface="Times New Roman" charset="0"/>
              </a:rPr>
              <a:t>segmentation</a:t>
            </a:r>
            <a:endParaRPr lang="it-IT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7" name="CasellaDiTesto 26"/>
          <p:cNvSpPr txBox="1"/>
          <p:nvPr/>
        </p:nvSpPr>
        <p:spPr>
          <a:xfrm>
            <a:off x="3927433" y="3695791"/>
            <a:ext cx="21295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 err="1">
                <a:latin typeface="Times New Roman" charset="0"/>
                <a:ea typeface="Times New Roman" charset="0"/>
                <a:cs typeface="Times New Roman" charset="0"/>
              </a:rPr>
              <a:t>Horizontal</a:t>
            </a:r>
            <a:r>
              <a:rPr lang="it-IT" sz="1400" dirty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it-IT" sz="1400" dirty="0" err="1">
                <a:latin typeface="Times New Roman" charset="0"/>
                <a:ea typeface="Times New Roman" charset="0"/>
                <a:cs typeface="Times New Roman" charset="0"/>
              </a:rPr>
              <a:t>bands</a:t>
            </a:r>
            <a:endParaRPr lang="it-IT" sz="1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28" name="CasellaDiTesto 27"/>
          <p:cNvSpPr txBox="1"/>
          <p:nvPr/>
        </p:nvSpPr>
        <p:spPr>
          <a:xfrm>
            <a:off x="3911586" y="5245964"/>
            <a:ext cx="2129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1400" dirty="0">
                <a:latin typeface="Times New Roman" charset="0"/>
                <a:ea typeface="Times New Roman" charset="0"/>
                <a:cs typeface="Times New Roman" charset="0"/>
              </a:rPr>
              <a:t>Vertical </a:t>
            </a:r>
            <a:r>
              <a:rPr lang="it-IT" sz="1400" dirty="0" err="1">
                <a:latin typeface="Times New Roman" charset="0"/>
                <a:ea typeface="Times New Roman" charset="0"/>
                <a:cs typeface="Times New Roman" charset="0"/>
              </a:rPr>
              <a:t>bands</a:t>
            </a:r>
            <a:endParaRPr lang="it-IT" sz="14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30" name="Connettore 2 29"/>
          <p:cNvCxnSpPr>
            <a:stCxn id="4" idx="3"/>
          </p:cNvCxnSpPr>
          <p:nvPr/>
        </p:nvCxnSpPr>
        <p:spPr>
          <a:xfrm flipV="1">
            <a:off x="2520750" y="2452647"/>
            <a:ext cx="1234113" cy="1056081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ttore 2 31"/>
          <p:cNvCxnSpPr>
            <a:stCxn id="4" idx="3"/>
          </p:cNvCxnSpPr>
          <p:nvPr/>
        </p:nvCxnSpPr>
        <p:spPr>
          <a:xfrm>
            <a:off x="2520750" y="3508728"/>
            <a:ext cx="1217361" cy="1056081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ttangolo arrotondato 36"/>
          <p:cNvSpPr/>
          <p:nvPr/>
        </p:nvSpPr>
        <p:spPr>
          <a:xfrm>
            <a:off x="7040294" y="1381100"/>
            <a:ext cx="2431624" cy="3243262"/>
          </a:xfrm>
          <a:prstGeom prst="roundRect">
            <a:avLst>
              <a:gd name="adj" fmla="val 1456"/>
            </a:avLst>
          </a:prstGeom>
          <a:noFill/>
          <a:ln w="15875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pic>
        <p:nvPicPr>
          <p:cNvPr id="38" name="Immagine 37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083695" y="3204009"/>
            <a:ext cx="382612" cy="2183053"/>
          </a:xfrm>
          <a:prstGeom prst="rect">
            <a:avLst/>
          </a:prstGeom>
        </p:spPr>
      </p:pic>
      <p:pic>
        <p:nvPicPr>
          <p:cNvPr id="39" name="Immagine 38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064488" y="2750327"/>
            <a:ext cx="421026" cy="2183053"/>
          </a:xfrm>
          <a:prstGeom prst="rect">
            <a:avLst/>
          </a:prstGeom>
        </p:spPr>
      </p:pic>
      <p:pic>
        <p:nvPicPr>
          <p:cNvPr id="40" name="Immagine 39"/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059604" y="2282940"/>
            <a:ext cx="430793" cy="2183053"/>
          </a:xfrm>
          <a:prstGeom prst="rect">
            <a:avLst/>
          </a:prstGeom>
        </p:spPr>
      </p:pic>
      <p:pic>
        <p:nvPicPr>
          <p:cNvPr id="41" name="Immagine 40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050461" y="1811292"/>
            <a:ext cx="449081" cy="2183054"/>
          </a:xfrm>
          <a:prstGeom prst="rect">
            <a:avLst/>
          </a:prstGeom>
        </p:spPr>
      </p:pic>
      <p:pic>
        <p:nvPicPr>
          <p:cNvPr id="42" name="Immagine 41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8083893" y="1361121"/>
            <a:ext cx="382215" cy="2183053"/>
          </a:xfrm>
          <a:prstGeom prst="rect">
            <a:avLst/>
          </a:prstGeom>
        </p:spPr>
      </p:pic>
      <p:sp>
        <p:nvSpPr>
          <p:cNvPr id="43" name="CasellaDiTesto 42"/>
          <p:cNvSpPr txBox="1"/>
          <p:nvPr/>
        </p:nvSpPr>
        <p:spPr>
          <a:xfrm>
            <a:off x="7294834" y="1498155"/>
            <a:ext cx="1928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err="1" smtClean="0">
                <a:latin typeface="Times New Roman" charset="0"/>
                <a:ea typeface="Times New Roman" charset="0"/>
                <a:cs typeface="Times New Roman" charset="0"/>
              </a:rPr>
              <a:t>Illuminant</a:t>
            </a:r>
            <a:r>
              <a:rPr lang="it-IT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it-IT" b="1" dirty="0" err="1" smtClean="0">
                <a:latin typeface="Times New Roman" charset="0"/>
                <a:ea typeface="Times New Roman" charset="0"/>
                <a:cs typeface="Times New Roman" charset="0"/>
              </a:rPr>
              <a:t>map</a:t>
            </a:r>
            <a:r>
              <a:rPr lang="it-IT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it-IT" b="1" dirty="0" err="1" smtClean="0">
                <a:latin typeface="Times New Roman" charset="0"/>
                <a:ea typeface="Times New Roman" charset="0"/>
                <a:cs typeface="Times New Roman" charset="0"/>
              </a:rPr>
              <a:t>estimation</a:t>
            </a:r>
            <a:endParaRPr lang="it-IT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cxnSp>
        <p:nvCxnSpPr>
          <p:cNvPr id="45" name="Connettore 2 44"/>
          <p:cNvCxnSpPr>
            <a:stCxn id="16" idx="3"/>
            <a:endCxn id="42" idx="0"/>
          </p:cNvCxnSpPr>
          <p:nvPr/>
        </p:nvCxnSpPr>
        <p:spPr>
          <a:xfrm flipV="1">
            <a:off x="5855938" y="2452647"/>
            <a:ext cx="1327536" cy="104072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nettore 2 47"/>
          <p:cNvCxnSpPr>
            <a:stCxn id="16" idx="3"/>
            <a:endCxn id="41" idx="0"/>
          </p:cNvCxnSpPr>
          <p:nvPr/>
        </p:nvCxnSpPr>
        <p:spPr>
          <a:xfrm>
            <a:off x="5855938" y="2556719"/>
            <a:ext cx="1327537" cy="346100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nettore 2 52"/>
          <p:cNvCxnSpPr>
            <a:stCxn id="16" idx="3"/>
            <a:endCxn id="40" idx="0"/>
          </p:cNvCxnSpPr>
          <p:nvPr/>
        </p:nvCxnSpPr>
        <p:spPr>
          <a:xfrm>
            <a:off x="5855938" y="2556719"/>
            <a:ext cx="1327536" cy="817747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Connettore 2 55"/>
          <p:cNvCxnSpPr>
            <a:stCxn id="16" idx="3"/>
            <a:endCxn id="39" idx="0"/>
          </p:cNvCxnSpPr>
          <p:nvPr/>
        </p:nvCxnSpPr>
        <p:spPr>
          <a:xfrm>
            <a:off x="5855938" y="2556719"/>
            <a:ext cx="1327537" cy="1285135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Connettore 2 58"/>
          <p:cNvCxnSpPr>
            <a:stCxn id="16" idx="3"/>
            <a:endCxn id="38" idx="0"/>
          </p:cNvCxnSpPr>
          <p:nvPr/>
        </p:nvCxnSpPr>
        <p:spPr>
          <a:xfrm>
            <a:off x="5855938" y="2556719"/>
            <a:ext cx="1327537" cy="1738817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arrow" w="med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ttangolo arrotondato 72"/>
          <p:cNvSpPr/>
          <p:nvPr/>
        </p:nvSpPr>
        <p:spPr>
          <a:xfrm>
            <a:off x="9726458" y="1651013"/>
            <a:ext cx="2886970" cy="3715430"/>
          </a:xfrm>
          <a:prstGeom prst="roundRect">
            <a:avLst>
              <a:gd name="adj" fmla="val 1456"/>
            </a:avLst>
          </a:prstGeom>
          <a:noFill/>
          <a:ln w="15875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pic>
        <p:nvPicPr>
          <p:cNvPr id="74" name="Immagine 73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973987" y="3176481"/>
            <a:ext cx="748362" cy="750552"/>
          </a:xfrm>
          <a:prstGeom prst="rect">
            <a:avLst/>
          </a:prstGeom>
        </p:spPr>
      </p:pic>
      <p:pic>
        <p:nvPicPr>
          <p:cNvPr id="75" name="Immagine 7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973987" y="4307422"/>
            <a:ext cx="748362" cy="750552"/>
          </a:xfrm>
          <a:prstGeom prst="rect">
            <a:avLst/>
          </a:prstGeom>
        </p:spPr>
      </p:pic>
      <p:sp>
        <p:nvSpPr>
          <p:cNvPr id="76" name="CasellaDiTesto 75"/>
          <p:cNvSpPr txBox="1"/>
          <p:nvPr/>
        </p:nvSpPr>
        <p:spPr>
          <a:xfrm>
            <a:off x="9972892" y="1871669"/>
            <a:ext cx="25249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smtClean="0">
                <a:latin typeface="Times New Roman" charset="0"/>
                <a:ea typeface="Times New Roman" charset="0"/>
                <a:cs typeface="Times New Roman" charset="0"/>
              </a:rPr>
              <a:t>Reference </a:t>
            </a:r>
            <a:r>
              <a:rPr lang="it-IT" b="1" dirty="0" err="1" smtClean="0">
                <a:latin typeface="Times New Roman" charset="0"/>
                <a:ea typeface="Times New Roman" charset="0"/>
                <a:cs typeface="Times New Roman" charset="0"/>
              </a:rPr>
              <a:t>illuminant</a:t>
            </a:r>
            <a:r>
              <a:rPr lang="it-IT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it-IT" b="1" dirty="0" err="1" smtClean="0">
                <a:latin typeface="Times New Roman" charset="0"/>
                <a:ea typeface="Times New Roman" charset="0"/>
                <a:cs typeface="Times New Roman" charset="0"/>
              </a:rPr>
              <a:t>evaluation</a:t>
            </a:r>
            <a:endParaRPr lang="it-IT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77" name="CasellaDiTesto 76"/>
          <p:cNvSpPr txBox="1"/>
          <p:nvPr/>
        </p:nvSpPr>
        <p:spPr>
          <a:xfrm>
            <a:off x="10665201" y="3228400"/>
            <a:ext cx="1928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err="1" smtClean="0">
                <a:latin typeface="Times New Roman" charset="0"/>
                <a:ea typeface="Times New Roman" charset="0"/>
                <a:cs typeface="Times New Roman" charset="0"/>
              </a:rPr>
              <a:t>Horizontal</a:t>
            </a:r>
            <a:r>
              <a:rPr lang="it-IT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it-IT" dirty="0" err="1" smtClean="0">
                <a:latin typeface="Times New Roman" charset="0"/>
                <a:ea typeface="Times New Roman" charset="0"/>
                <a:cs typeface="Times New Roman" charset="0"/>
              </a:rPr>
              <a:t>reference</a:t>
            </a:r>
            <a:r>
              <a:rPr lang="it-IT" dirty="0" smtClean="0">
                <a:latin typeface="Times New Roman" charset="0"/>
                <a:ea typeface="Times New Roman" charset="0"/>
                <a:cs typeface="Times New Roman" charset="0"/>
              </a:rPr>
              <a:t> color</a:t>
            </a:r>
            <a:endParaRPr lang="it-IT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78" name="CasellaDiTesto 77"/>
          <p:cNvSpPr txBox="1"/>
          <p:nvPr/>
        </p:nvSpPr>
        <p:spPr>
          <a:xfrm>
            <a:off x="10665200" y="4321741"/>
            <a:ext cx="19288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dirty="0" smtClean="0">
                <a:latin typeface="Times New Roman" charset="0"/>
                <a:ea typeface="Times New Roman" charset="0"/>
                <a:cs typeface="Times New Roman" charset="0"/>
              </a:rPr>
              <a:t>Vertical</a:t>
            </a:r>
          </a:p>
          <a:p>
            <a:pPr algn="ctr"/>
            <a:r>
              <a:rPr lang="it-IT" dirty="0" err="1" smtClean="0">
                <a:latin typeface="Times New Roman" charset="0"/>
                <a:ea typeface="Times New Roman" charset="0"/>
                <a:cs typeface="Times New Roman" charset="0"/>
              </a:rPr>
              <a:t>reference</a:t>
            </a:r>
            <a:r>
              <a:rPr lang="it-IT" dirty="0" smtClean="0">
                <a:latin typeface="Times New Roman" charset="0"/>
                <a:ea typeface="Times New Roman" charset="0"/>
                <a:cs typeface="Times New Roman" charset="0"/>
              </a:rPr>
              <a:t> color</a:t>
            </a:r>
            <a:endParaRPr lang="it-IT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81" name="Rettangolo arrotondato 80"/>
          <p:cNvSpPr/>
          <p:nvPr/>
        </p:nvSpPr>
        <p:spPr>
          <a:xfrm>
            <a:off x="12859862" y="2219153"/>
            <a:ext cx="2566405" cy="2509123"/>
          </a:xfrm>
          <a:prstGeom prst="roundRect">
            <a:avLst>
              <a:gd name="adj" fmla="val 1456"/>
            </a:avLst>
          </a:prstGeom>
          <a:noFill/>
          <a:ln w="15875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sp>
        <p:nvSpPr>
          <p:cNvPr id="82" name="CasellaDiTesto 81"/>
          <p:cNvSpPr txBox="1"/>
          <p:nvPr/>
        </p:nvSpPr>
        <p:spPr>
          <a:xfrm>
            <a:off x="13040865" y="2329369"/>
            <a:ext cx="21483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err="1" smtClean="0">
                <a:latin typeface="Times New Roman" charset="0"/>
                <a:ea typeface="Times New Roman" charset="0"/>
                <a:cs typeface="Times New Roman" charset="0"/>
              </a:rPr>
              <a:t>Feature</a:t>
            </a:r>
            <a:r>
              <a:rPr lang="it-IT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it-IT" b="1" dirty="0" err="1" smtClean="0">
                <a:latin typeface="Times New Roman" charset="0"/>
                <a:ea typeface="Times New Roman" charset="0"/>
                <a:cs typeface="Times New Roman" charset="0"/>
              </a:rPr>
              <a:t>extraction</a:t>
            </a:r>
            <a:endParaRPr lang="it-IT" b="1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algn="ctr"/>
            <a:r>
              <a:rPr lang="it-IT" b="1" dirty="0">
                <a:latin typeface="Times New Roman" charset="0"/>
                <a:ea typeface="Times New Roman" charset="0"/>
                <a:cs typeface="Times New Roman" charset="0"/>
              </a:rPr>
              <a:t>a</a:t>
            </a:r>
            <a:r>
              <a:rPr lang="it-IT" b="1" dirty="0" smtClean="0">
                <a:latin typeface="Times New Roman" charset="0"/>
                <a:ea typeface="Times New Roman" charset="0"/>
                <a:cs typeface="Times New Roman" charset="0"/>
              </a:rPr>
              <a:t>nd </a:t>
            </a:r>
            <a:r>
              <a:rPr lang="it-IT" b="1" dirty="0" err="1" smtClean="0">
                <a:latin typeface="Times New Roman" charset="0"/>
                <a:ea typeface="Times New Roman" charset="0"/>
                <a:cs typeface="Times New Roman" charset="0"/>
              </a:rPr>
              <a:t>classification</a:t>
            </a:r>
            <a:endParaRPr lang="it-IT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sp>
        <p:nvSpPr>
          <p:cNvPr id="83" name="CasellaDiTesto 82"/>
          <p:cNvSpPr txBox="1"/>
          <p:nvPr/>
        </p:nvSpPr>
        <p:spPr>
          <a:xfrm>
            <a:off x="13040865" y="3076495"/>
            <a:ext cx="238540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>
                <a:latin typeface="Times New Roman" charset="0"/>
                <a:ea typeface="Times New Roman" charset="0"/>
                <a:cs typeface="Times New Roman" charset="0"/>
              </a:rPr>
              <a:t>(F</a:t>
            </a:r>
            <a:r>
              <a:rPr lang="it-IT" baseline="-25000" dirty="0" smtClean="0">
                <a:latin typeface="Times New Roman" charset="0"/>
                <a:ea typeface="Times New Roman" charset="0"/>
                <a:cs typeface="Times New Roman" charset="0"/>
              </a:rPr>
              <a:t>1,1</a:t>
            </a:r>
            <a:r>
              <a:rPr lang="it-IT" dirty="0" smtClean="0">
                <a:latin typeface="Times New Roman" charset="0"/>
                <a:ea typeface="Times New Roman" charset="0"/>
                <a:cs typeface="Times New Roman" charset="0"/>
              </a:rPr>
              <a:t>, F</a:t>
            </a:r>
            <a:r>
              <a:rPr lang="it-IT" baseline="-25000" dirty="0" smtClean="0">
                <a:latin typeface="Times New Roman" charset="0"/>
                <a:ea typeface="Times New Roman" charset="0"/>
                <a:cs typeface="Times New Roman" charset="0"/>
              </a:rPr>
              <a:t>1,2</a:t>
            </a:r>
            <a:r>
              <a:rPr lang="it-IT" dirty="0" smtClean="0">
                <a:latin typeface="Times New Roman" charset="0"/>
                <a:ea typeface="Times New Roman" charset="0"/>
                <a:cs typeface="Times New Roman" charset="0"/>
              </a:rPr>
              <a:t>, F</a:t>
            </a:r>
            <a:r>
              <a:rPr lang="it-IT" baseline="-25000" dirty="0" smtClean="0">
                <a:latin typeface="Times New Roman" charset="0"/>
                <a:ea typeface="Times New Roman" charset="0"/>
                <a:cs typeface="Times New Roman" charset="0"/>
              </a:rPr>
              <a:t>1,3</a:t>
            </a:r>
            <a:r>
              <a:rPr lang="it-IT" dirty="0" smtClean="0">
                <a:latin typeface="Times New Roman" charset="0"/>
                <a:ea typeface="Times New Roman" charset="0"/>
                <a:cs typeface="Times New Roman" charset="0"/>
              </a:rPr>
              <a:t>, F</a:t>
            </a:r>
            <a:r>
              <a:rPr lang="it-IT" baseline="-25000" dirty="0" smtClean="0">
                <a:latin typeface="Times New Roman" charset="0"/>
                <a:ea typeface="Times New Roman" charset="0"/>
                <a:cs typeface="Times New Roman" charset="0"/>
              </a:rPr>
              <a:t>1,4</a:t>
            </a:r>
            <a:r>
              <a:rPr lang="it-IT" dirty="0" smtClean="0">
                <a:latin typeface="Times New Roman" charset="0"/>
                <a:ea typeface="Times New Roman" charset="0"/>
                <a:cs typeface="Times New Roman" charset="0"/>
              </a:rPr>
              <a:t>, F</a:t>
            </a:r>
            <a:r>
              <a:rPr lang="it-IT" baseline="-25000" dirty="0" smtClean="0">
                <a:latin typeface="Times New Roman" charset="0"/>
                <a:ea typeface="Times New Roman" charset="0"/>
                <a:cs typeface="Times New Roman" charset="0"/>
              </a:rPr>
              <a:t>1,5</a:t>
            </a:r>
            <a:r>
              <a:rPr lang="it-IT" dirty="0" smtClean="0">
                <a:latin typeface="Times New Roman" charset="0"/>
                <a:ea typeface="Times New Roman" charset="0"/>
                <a:cs typeface="Times New Roman" charset="0"/>
              </a:rPr>
              <a:t>)</a:t>
            </a:r>
          </a:p>
          <a:p>
            <a:endParaRPr lang="it-IT" dirty="0">
              <a:latin typeface="Times New Roman" charset="0"/>
              <a:ea typeface="Times New Roman" charset="0"/>
              <a:cs typeface="Times New Roman" charset="0"/>
            </a:endParaRPr>
          </a:p>
          <a:p>
            <a:pPr algn="ctr"/>
            <a:r>
              <a:rPr lang="it-IT" dirty="0" smtClean="0">
                <a:latin typeface="Times New Roman" charset="0"/>
                <a:ea typeface="Times New Roman" charset="0"/>
                <a:cs typeface="Times New Roman" charset="0"/>
              </a:rPr>
              <a:t>...  </a:t>
            </a:r>
            <a:r>
              <a:rPr lang="mr-IN" dirty="0" smtClean="0">
                <a:latin typeface="Times New Roman" charset="0"/>
                <a:ea typeface="Times New Roman" charset="0"/>
                <a:cs typeface="Times New Roman" charset="0"/>
              </a:rPr>
              <a:t>…</a:t>
            </a:r>
            <a:r>
              <a:rPr lang="it-IT" dirty="0" smtClean="0">
                <a:latin typeface="Times New Roman" charset="0"/>
                <a:ea typeface="Times New Roman" charset="0"/>
                <a:cs typeface="Times New Roman" charset="0"/>
              </a:rPr>
              <a:t>   </a:t>
            </a:r>
            <a:r>
              <a:rPr lang="mr-IN" dirty="0" smtClean="0">
                <a:latin typeface="Times New Roman" charset="0"/>
                <a:ea typeface="Times New Roman" charset="0"/>
                <a:cs typeface="Times New Roman" charset="0"/>
              </a:rPr>
              <a:t>…</a:t>
            </a:r>
            <a:r>
              <a:rPr lang="it-IT" dirty="0" smtClean="0">
                <a:latin typeface="Times New Roman" charset="0"/>
                <a:ea typeface="Times New Roman" charset="0"/>
                <a:cs typeface="Times New Roman" charset="0"/>
              </a:rPr>
              <a:t>  </a:t>
            </a:r>
            <a:r>
              <a:rPr lang="mr-IN" dirty="0" smtClean="0">
                <a:latin typeface="Times New Roman" charset="0"/>
                <a:ea typeface="Times New Roman" charset="0"/>
                <a:cs typeface="Times New Roman" charset="0"/>
              </a:rPr>
              <a:t>…</a:t>
            </a:r>
            <a:endParaRPr lang="it-IT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it-IT" dirty="0">
              <a:latin typeface="Times New Roman" charset="0"/>
              <a:ea typeface="Times New Roman" charset="0"/>
              <a:cs typeface="Times New Roman" charset="0"/>
            </a:endParaRPr>
          </a:p>
          <a:p>
            <a:r>
              <a:rPr lang="it-IT" dirty="0" smtClean="0">
                <a:latin typeface="Times New Roman" charset="0"/>
                <a:ea typeface="Times New Roman" charset="0"/>
                <a:cs typeface="Times New Roman" charset="0"/>
              </a:rPr>
              <a:t>(F</a:t>
            </a:r>
            <a:r>
              <a:rPr lang="it-IT" baseline="-25000" dirty="0">
                <a:latin typeface="Times New Roman" charset="0"/>
                <a:ea typeface="Times New Roman" charset="0"/>
                <a:cs typeface="Times New Roman" charset="0"/>
              </a:rPr>
              <a:t>n</a:t>
            </a:r>
            <a:r>
              <a:rPr lang="it-IT" baseline="-25000" dirty="0" smtClean="0">
                <a:latin typeface="Times New Roman" charset="0"/>
                <a:ea typeface="Times New Roman" charset="0"/>
                <a:cs typeface="Times New Roman" charset="0"/>
              </a:rPr>
              <a:t>,1</a:t>
            </a:r>
            <a:r>
              <a:rPr lang="it-IT" dirty="0" smtClean="0">
                <a:latin typeface="Times New Roman" charset="0"/>
                <a:ea typeface="Times New Roman" charset="0"/>
                <a:cs typeface="Times New Roman" charset="0"/>
              </a:rPr>
              <a:t>, F</a:t>
            </a:r>
            <a:r>
              <a:rPr lang="it-IT" baseline="-25000" dirty="0" smtClean="0">
                <a:latin typeface="Times New Roman" charset="0"/>
                <a:ea typeface="Times New Roman" charset="0"/>
                <a:cs typeface="Times New Roman" charset="0"/>
              </a:rPr>
              <a:t>n,</a:t>
            </a:r>
            <a:r>
              <a:rPr lang="it-IT" baseline="-25000" dirty="0" smtClean="0">
                <a:latin typeface="Times New Roman" charset="0"/>
                <a:ea typeface="Times New Roman" charset="0"/>
                <a:cs typeface="Times New Roman" charset="0"/>
              </a:rPr>
              <a:t>2</a:t>
            </a:r>
            <a:r>
              <a:rPr lang="it-IT" dirty="0" smtClean="0">
                <a:latin typeface="Times New Roman" charset="0"/>
                <a:ea typeface="Times New Roman" charset="0"/>
                <a:cs typeface="Times New Roman" charset="0"/>
              </a:rPr>
              <a:t>, F</a:t>
            </a:r>
            <a:r>
              <a:rPr lang="it-IT" baseline="-25000" dirty="0">
                <a:latin typeface="Times New Roman" charset="0"/>
                <a:ea typeface="Times New Roman" charset="0"/>
                <a:cs typeface="Times New Roman" charset="0"/>
              </a:rPr>
              <a:t>n</a:t>
            </a:r>
            <a:r>
              <a:rPr lang="it-IT" baseline="-25000" dirty="0" smtClean="0">
                <a:latin typeface="Times New Roman" charset="0"/>
                <a:ea typeface="Times New Roman" charset="0"/>
                <a:cs typeface="Times New Roman" charset="0"/>
              </a:rPr>
              <a:t>,3</a:t>
            </a:r>
            <a:r>
              <a:rPr lang="it-IT" dirty="0" smtClean="0">
                <a:latin typeface="Times New Roman" charset="0"/>
                <a:ea typeface="Times New Roman" charset="0"/>
                <a:cs typeface="Times New Roman" charset="0"/>
              </a:rPr>
              <a:t>, F</a:t>
            </a:r>
            <a:r>
              <a:rPr lang="it-IT" baseline="-25000" dirty="0">
                <a:latin typeface="Times New Roman" charset="0"/>
                <a:ea typeface="Times New Roman" charset="0"/>
                <a:cs typeface="Times New Roman" charset="0"/>
              </a:rPr>
              <a:t>n</a:t>
            </a:r>
            <a:r>
              <a:rPr lang="it-IT" baseline="-25000" dirty="0" smtClean="0">
                <a:latin typeface="Times New Roman" charset="0"/>
                <a:ea typeface="Times New Roman" charset="0"/>
                <a:cs typeface="Times New Roman" charset="0"/>
              </a:rPr>
              <a:t>,4</a:t>
            </a:r>
            <a:r>
              <a:rPr lang="it-IT" dirty="0" smtClean="0">
                <a:latin typeface="Times New Roman" charset="0"/>
                <a:ea typeface="Times New Roman" charset="0"/>
                <a:cs typeface="Times New Roman" charset="0"/>
              </a:rPr>
              <a:t>, F</a:t>
            </a:r>
            <a:r>
              <a:rPr lang="it-IT" baseline="-25000" dirty="0">
                <a:latin typeface="Times New Roman" charset="0"/>
                <a:ea typeface="Times New Roman" charset="0"/>
                <a:cs typeface="Times New Roman" charset="0"/>
              </a:rPr>
              <a:t>n</a:t>
            </a:r>
            <a:r>
              <a:rPr lang="it-IT" baseline="-25000" dirty="0" smtClean="0">
                <a:latin typeface="Times New Roman" charset="0"/>
                <a:ea typeface="Times New Roman" charset="0"/>
                <a:cs typeface="Times New Roman" charset="0"/>
              </a:rPr>
              <a:t>,5</a:t>
            </a:r>
            <a:r>
              <a:rPr lang="it-IT" dirty="0" smtClean="0">
                <a:latin typeface="Times New Roman" charset="0"/>
                <a:ea typeface="Times New Roman" charset="0"/>
                <a:cs typeface="Times New Roman" charset="0"/>
              </a:rPr>
              <a:t>)</a:t>
            </a:r>
          </a:p>
        </p:txBody>
      </p:sp>
      <p:sp>
        <p:nvSpPr>
          <p:cNvPr id="85" name="Rettangolo arrotondato 84"/>
          <p:cNvSpPr/>
          <p:nvPr/>
        </p:nvSpPr>
        <p:spPr>
          <a:xfrm>
            <a:off x="15672701" y="2219153"/>
            <a:ext cx="2566405" cy="2748919"/>
          </a:xfrm>
          <a:prstGeom prst="roundRect">
            <a:avLst>
              <a:gd name="adj" fmla="val 1456"/>
            </a:avLst>
          </a:prstGeom>
          <a:noFill/>
          <a:ln w="15875">
            <a:solidFill>
              <a:srgbClr val="00206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it-IT"/>
          </a:p>
        </p:txBody>
      </p:sp>
      <p:sp>
        <p:nvSpPr>
          <p:cNvPr id="86" name="CasellaDiTesto 85"/>
          <p:cNvSpPr txBox="1"/>
          <p:nvPr/>
        </p:nvSpPr>
        <p:spPr>
          <a:xfrm>
            <a:off x="15881735" y="2329369"/>
            <a:ext cx="21483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b="1" dirty="0" err="1" smtClean="0">
                <a:latin typeface="Times New Roman" charset="0"/>
                <a:ea typeface="Times New Roman" charset="0"/>
                <a:cs typeface="Times New Roman" charset="0"/>
              </a:rPr>
              <a:t>Detection</a:t>
            </a:r>
            <a:r>
              <a:rPr lang="it-IT" b="1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it-IT" b="1" dirty="0" err="1" smtClean="0">
                <a:latin typeface="Times New Roman" charset="0"/>
                <a:ea typeface="Times New Roman" charset="0"/>
                <a:cs typeface="Times New Roman" charset="0"/>
              </a:rPr>
              <a:t>map</a:t>
            </a:r>
            <a:endParaRPr lang="it-IT" b="1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graphicFrame>
        <p:nvGraphicFramePr>
          <p:cNvPr id="87" name="Tabella 8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9894788"/>
              </p:ext>
            </p:extLst>
          </p:nvPr>
        </p:nvGraphicFramePr>
        <p:xfrm>
          <a:off x="15932844" y="2938995"/>
          <a:ext cx="2046115" cy="18288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9223"/>
                <a:gridCol w="409223"/>
                <a:gridCol w="409223"/>
                <a:gridCol w="409223"/>
                <a:gridCol w="409223"/>
              </a:tblGrid>
              <a:tr h="280869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280869"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</a:tr>
              <a:tr h="280869">
                <a:tc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bg2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</a:tr>
              <a:tr h="280869">
                <a:tc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>
                    <a:solidFill>
                      <a:schemeClr val="bg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</a:tr>
              <a:tr h="280869">
                <a:tc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it-IT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90942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</TotalTime>
  <Words>50</Words>
  <Application>Microsoft Macintosh PowerPoint</Application>
  <PresentationFormat>Personalizzato</PresentationFormat>
  <Paragraphs>16</Paragraphs>
  <Slides>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</vt:i4>
      </vt:variant>
    </vt:vector>
  </HeadingPairs>
  <TitlesOfParts>
    <vt:vector size="6" baseType="lpstr">
      <vt:lpstr>Calibri</vt:lpstr>
      <vt:lpstr>Calibri Light</vt:lpstr>
      <vt:lpstr>Times New Roman</vt:lpstr>
      <vt:lpstr>Arial</vt:lpstr>
      <vt:lpstr>Tema di Office</vt:lpstr>
      <vt:lpstr>Presentazione di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di PowerPoint</dc:title>
  <dc:creator>Utente di Microsoft Office</dc:creator>
  <cp:lastModifiedBy>Utente di Microsoft Office</cp:lastModifiedBy>
  <cp:revision>6</cp:revision>
  <dcterms:created xsi:type="dcterms:W3CDTF">2017-03-11T15:06:09Z</dcterms:created>
  <dcterms:modified xsi:type="dcterms:W3CDTF">2017-03-11T15:49:20Z</dcterms:modified>
</cp:coreProperties>
</file>

<file path=docProps/thumbnail.jpeg>
</file>